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sldIdLst>
    <p:sldId id="256" r:id="rId2"/>
    <p:sldId id="314" r:id="rId3"/>
    <p:sldId id="331" r:id="rId4"/>
    <p:sldId id="332" r:id="rId5"/>
    <p:sldId id="316" r:id="rId6"/>
    <p:sldId id="258" r:id="rId7"/>
    <p:sldId id="319" r:id="rId8"/>
    <p:sldId id="301" r:id="rId9"/>
    <p:sldId id="328" r:id="rId10"/>
    <p:sldId id="329" r:id="rId11"/>
    <p:sldId id="31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1255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6EF4AF-CE5C-403A-BCF4-924FDB8A029E}" type="doc">
      <dgm:prSet loTypeId="urn:microsoft.com/office/officeart/2005/8/layout/h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AFCAB14-8906-4597-A602-E7AAEA79CE87}">
      <dgm:prSet phldrT="[Text]" custT="1"/>
      <dgm:spPr/>
      <dgm:t>
        <a:bodyPr/>
        <a:lstStyle/>
        <a:p>
          <a:r>
            <a:rPr lang="en-US" sz="2000" dirty="0" smtClean="0"/>
            <a:t>Readiness</a:t>
          </a:r>
          <a:endParaRPr lang="en-US" sz="2000" dirty="0"/>
        </a:p>
      </dgm:t>
    </dgm:pt>
    <dgm:pt modelId="{505C4CB4-2233-4A04-B51C-2E7862A3F93A}" type="parTrans" cxnId="{20D25D45-704F-4A84-B895-04AC7174A356}">
      <dgm:prSet/>
      <dgm:spPr/>
      <dgm:t>
        <a:bodyPr/>
        <a:lstStyle/>
        <a:p>
          <a:endParaRPr lang="en-US"/>
        </a:p>
      </dgm:t>
    </dgm:pt>
    <dgm:pt modelId="{683D6D9F-C9C4-46E1-9B79-BBD1880401FF}" type="sibTrans" cxnId="{20D25D45-704F-4A84-B895-04AC7174A356}">
      <dgm:prSet/>
      <dgm:spPr/>
      <dgm:t>
        <a:bodyPr/>
        <a:lstStyle/>
        <a:p>
          <a:endParaRPr lang="en-US"/>
        </a:p>
      </dgm:t>
    </dgm:pt>
    <dgm:pt modelId="{727C9A31-0C6E-4E26-98CF-8FAF08827A3F}">
      <dgm:prSet phldrT="[Text]" custT="1"/>
      <dgm:spPr/>
      <dgm:t>
        <a:bodyPr/>
        <a:lstStyle/>
        <a:p>
          <a:r>
            <a:rPr lang="en-US" sz="2000" dirty="0" smtClean="0"/>
            <a:t>Development of National REDD+ Strategy</a:t>
          </a:r>
          <a:endParaRPr lang="en-US" sz="2000" dirty="0"/>
        </a:p>
      </dgm:t>
    </dgm:pt>
    <dgm:pt modelId="{555849F1-5288-4E82-8F02-F08FBD10AC73}" type="parTrans" cxnId="{381D464E-5BE9-4C08-9335-6D2787BF9187}">
      <dgm:prSet/>
      <dgm:spPr/>
      <dgm:t>
        <a:bodyPr/>
        <a:lstStyle/>
        <a:p>
          <a:endParaRPr lang="en-US"/>
        </a:p>
      </dgm:t>
    </dgm:pt>
    <dgm:pt modelId="{5CD72CC7-01B0-43C5-885C-1B9AF21383A0}" type="sibTrans" cxnId="{381D464E-5BE9-4C08-9335-6D2787BF9187}">
      <dgm:prSet/>
      <dgm:spPr/>
      <dgm:t>
        <a:bodyPr/>
        <a:lstStyle/>
        <a:p>
          <a:endParaRPr lang="en-US"/>
        </a:p>
      </dgm:t>
    </dgm:pt>
    <dgm:pt modelId="{CB9122F1-C20D-45BE-BF2D-81F39E1ADA19}">
      <dgm:prSet phldrT="[Text]" custT="1"/>
      <dgm:spPr/>
      <dgm:t>
        <a:bodyPr/>
        <a:lstStyle/>
        <a:p>
          <a:r>
            <a:rPr lang="en-US" sz="2000" dirty="0" smtClean="0"/>
            <a:t>Establishment of Systems (NFMS, SIS, BSM, GRM)</a:t>
          </a:r>
          <a:endParaRPr lang="en-US" sz="2000" dirty="0"/>
        </a:p>
      </dgm:t>
    </dgm:pt>
    <dgm:pt modelId="{5C088983-4A55-4FB0-A923-712557AEDF99}" type="parTrans" cxnId="{BDE354CD-D374-41CE-B508-83E564B266E8}">
      <dgm:prSet/>
      <dgm:spPr/>
      <dgm:t>
        <a:bodyPr/>
        <a:lstStyle/>
        <a:p>
          <a:endParaRPr lang="en-US"/>
        </a:p>
      </dgm:t>
    </dgm:pt>
    <dgm:pt modelId="{EB58F2A3-B9D4-42B2-BA0B-EB7D35DE8E31}" type="sibTrans" cxnId="{BDE354CD-D374-41CE-B508-83E564B266E8}">
      <dgm:prSet/>
      <dgm:spPr/>
      <dgm:t>
        <a:bodyPr/>
        <a:lstStyle/>
        <a:p>
          <a:endParaRPr lang="en-US"/>
        </a:p>
      </dgm:t>
    </dgm:pt>
    <dgm:pt modelId="{A04E6571-5C0B-4F0A-AE94-FEE4723E8B6D}">
      <dgm:prSet phldrT="[Text]" custT="1"/>
      <dgm:spPr/>
      <dgm:t>
        <a:bodyPr/>
        <a:lstStyle/>
        <a:p>
          <a:r>
            <a:rPr lang="en-US" sz="2000" dirty="0" smtClean="0"/>
            <a:t>Implementation</a:t>
          </a:r>
          <a:endParaRPr lang="en-US" sz="2000" dirty="0"/>
        </a:p>
      </dgm:t>
    </dgm:pt>
    <dgm:pt modelId="{BDF447B2-ADC2-4043-93D7-B8B668678629}" type="parTrans" cxnId="{D929BD9B-69FC-46A8-B382-671DBBCD818E}">
      <dgm:prSet/>
      <dgm:spPr/>
      <dgm:t>
        <a:bodyPr/>
        <a:lstStyle/>
        <a:p>
          <a:endParaRPr lang="en-US"/>
        </a:p>
      </dgm:t>
    </dgm:pt>
    <dgm:pt modelId="{96F06293-4871-4DE0-A509-B122F645F334}" type="sibTrans" cxnId="{D929BD9B-69FC-46A8-B382-671DBBCD818E}">
      <dgm:prSet/>
      <dgm:spPr/>
      <dgm:t>
        <a:bodyPr/>
        <a:lstStyle/>
        <a:p>
          <a:endParaRPr lang="en-US"/>
        </a:p>
      </dgm:t>
    </dgm:pt>
    <dgm:pt modelId="{84CFCBDB-21C8-4852-8BD7-CCE5700CC9CC}">
      <dgm:prSet phldrT="[Text]" custT="1"/>
      <dgm:spPr/>
      <dgm:t>
        <a:bodyPr/>
        <a:lstStyle/>
        <a:p>
          <a:r>
            <a:rPr lang="en-US" sz="2000" dirty="0" smtClean="0"/>
            <a:t>Implementation of National REDD+ Strategy</a:t>
          </a:r>
          <a:endParaRPr lang="en-US" sz="2000" dirty="0"/>
        </a:p>
      </dgm:t>
    </dgm:pt>
    <dgm:pt modelId="{02D7346A-C944-4182-AC04-658910EB15C7}" type="parTrans" cxnId="{1796E900-7938-4032-B91B-7456573766E7}">
      <dgm:prSet/>
      <dgm:spPr/>
      <dgm:t>
        <a:bodyPr/>
        <a:lstStyle/>
        <a:p>
          <a:endParaRPr lang="en-US"/>
        </a:p>
      </dgm:t>
    </dgm:pt>
    <dgm:pt modelId="{98511EE5-2B29-43A6-AF8B-3D73DB35EE84}" type="sibTrans" cxnId="{1796E900-7938-4032-B91B-7456573766E7}">
      <dgm:prSet/>
      <dgm:spPr/>
      <dgm:t>
        <a:bodyPr/>
        <a:lstStyle/>
        <a:p>
          <a:endParaRPr lang="en-US"/>
        </a:p>
      </dgm:t>
    </dgm:pt>
    <dgm:pt modelId="{049F5614-B236-462C-A8C6-106CA9D076F1}">
      <dgm:prSet phldrT="[Text]" custT="1"/>
      <dgm:spPr/>
      <dgm:t>
        <a:bodyPr/>
        <a:lstStyle/>
        <a:p>
          <a:r>
            <a:rPr lang="en-US" sz="2000" dirty="0" smtClean="0"/>
            <a:t>Implementation REDD+ pilot projects</a:t>
          </a:r>
          <a:endParaRPr lang="en-US" sz="2000" dirty="0"/>
        </a:p>
      </dgm:t>
    </dgm:pt>
    <dgm:pt modelId="{75520437-70EE-4CBF-BB77-030EA2B255D1}" type="parTrans" cxnId="{C1DDD89B-7E90-43DE-AFC8-2AFDC7666641}">
      <dgm:prSet/>
      <dgm:spPr/>
      <dgm:t>
        <a:bodyPr/>
        <a:lstStyle/>
        <a:p>
          <a:endParaRPr lang="en-US"/>
        </a:p>
      </dgm:t>
    </dgm:pt>
    <dgm:pt modelId="{2F769752-CF5E-46BE-9411-D5FC92171B23}" type="sibTrans" cxnId="{C1DDD89B-7E90-43DE-AFC8-2AFDC7666641}">
      <dgm:prSet/>
      <dgm:spPr/>
      <dgm:t>
        <a:bodyPr/>
        <a:lstStyle/>
        <a:p>
          <a:endParaRPr lang="en-US"/>
        </a:p>
      </dgm:t>
    </dgm:pt>
    <dgm:pt modelId="{06CD1AA4-16AA-4DEA-B80D-A2520E78BD78}">
      <dgm:prSet phldrT="[Text]" custT="1"/>
      <dgm:spPr/>
      <dgm:t>
        <a:bodyPr/>
        <a:lstStyle/>
        <a:p>
          <a:r>
            <a:rPr lang="en-US" sz="2000" dirty="0" smtClean="0"/>
            <a:t>Results- </a:t>
          </a:r>
          <a:r>
            <a:rPr lang="en-US" sz="2000" dirty="0" smtClean="0"/>
            <a:t>Based Activities</a:t>
          </a:r>
          <a:endParaRPr lang="en-US" sz="2000" dirty="0"/>
        </a:p>
      </dgm:t>
    </dgm:pt>
    <dgm:pt modelId="{EE8C52B8-44D3-4E79-8285-34C1AE2C5A69}" type="parTrans" cxnId="{7E4DC45A-B4ED-4CCA-9691-024AF43BF1FF}">
      <dgm:prSet/>
      <dgm:spPr/>
      <dgm:t>
        <a:bodyPr/>
        <a:lstStyle/>
        <a:p>
          <a:endParaRPr lang="en-US"/>
        </a:p>
      </dgm:t>
    </dgm:pt>
    <dgm:pt modelId="{7C01E5DB-5C13-41BE-8801-90E7E1714BAB}" type="sibTrans" cxnId="{7E4DC45A-B4ED-4CCA-9691-024AF43BF1FF}">
      <dgm:prSet/>
      <dgm:spPr/>
      <dgm:t>
        <a:bodyPr/>
        <a:lstStyle/>
        <a:p>
          <a:endParaRPr lang="en-US"/>
        </a:p>
      </dgm:t>
    </dgm:pt>
    <dgm:pt modelId="{DF4E1E5B-7946-47C2-B955-CCF9B5F88594}">
      <dgm:prSet phldrT="[Text]" custT="1"/>
      <dgm:spPr/>
      <dgm:t>
        <a:bodyPr/>
        <a:lstStyle/>
        <a:p>
          <a:r>
            <a:rPr lang="en-US" sz="2000" dirty="0" smtClean="0"/>
            <a:t>Quantified emission reduction</a:t>
          </a:r>
          <a:endParaRPr lang="en-US" sz="2000" dirty="0"/>
        </a:p>
      </dgm:t>
    </dgm:pt>
    <dgm:pt modelId="{1D225958-29DB-41CD-9CF9-248BC432931C}" type="parTrans" cxnId="{6D85F685-71B9-41A0-8B7B-3E75AD3908D4}">
      <dgm:prSet/>
      <dgm:spPr/>
      <dgm:t>
        <a:bodyPr/>
        <a:lstStyle/>
        <a:p>
          <a:endParaRPr lang="en-US"/>
        </a:p>
      </dgm:t>
    </dgm:pt>
    <dgm:pt modelId="{B8A486AE-A9AC-4FA6-833B-C9A2E8AAB8FF}" type="sibTrans" cxnId="{6D85F685-71B9-41A0-8B7B-3E75AD3908D4}">
      <dgm:prSet/>
      <dgm:spPr/>
      <dgm:t>
        <a:bodyPr/>
        <a:lstStyle/>
        <a:p>
          <a:endParaRPr lang="en-US"/>
        </a:p>
      </dgm:t>
    </dgm:pt>
    <dgm:pt modelId="{0111ECA0-661F-4138-A8B0-C997A7FF16BF}">
      <dgm:prSet phldrT="[Text]" custT="1"/>
      <dgm:spPr/>
      <dgm:t>
        <a:bodyPr/>
        <a:lstStyle/>
        <a:p>
          <a:r>
            <a:rPr lang="en-US" sz="2000" dirty="0" smtClean="0"/>
            <a:t>Community engagement</a:t>
          </a:r>
          <a:endParaRPr lang="en-US" sz="2000" dirty="0"/>
        </a:p>
      </dgm:t>
    </dgm:pt>
    <dgm:pt modelId="{05B31160-CB15-4AB2-9FBC-D3F3440335A8}" type="parTrans" cxnId="{3E9C643F-F4F1-46FC-9FFB-FD7B4EDC5A1C}">
      <dgm:prSet/>
      <dgm:spPr/>
      <dgm:t>
        <a:bodyPr/>
        <a:lstStyle/>
        <a:p>
          <a:endParaRPr lang="en-US"/>
        </a:p>
      </dgm:t>
    </dgm:pt>
    <dgm:pt modelId="{52D4DF28-7854-4E75-8B7F-F84BC3E56A54}" type="sibTrans" cxnId="{3E9C643F-F4F1-46FC-9FFB-FD7B4EDC5A1C}">
      <dgm:prSet/>
      <dgm:spPr/>
      <dgm:t>
        <a:bodyPr/>
        <a:lstStyle/>
        <a:p>
          <a:endParaRPr lang="en-US"/>
        </a:p>
      </dgm:t>
    </dgm:pt>
    <dgm:pt modelId="{C0C9392F-4EF4-4390-941D-3FFF803A0C89}">
      <dgm:prSet phldrT="[Text]" custT="1"/>
      <dgm:spPr/>
      <dgm:t>
        <a:bodyPr/>
        <a:lstStyle/>
        <a:p>
          <a:r>
            <a:rPr lang="en-US" sz="2000" dirty="0" smtClean="0"/>
            <a:t>Further capacity building</a:t>
          </a:r>
          <a:endParaRPr lang="en-US" sz="2000" dirty="0"/>
        </a:p>
      </dgm:t>
    </dgm:pt>
    <dgm:pt modelId="{4792939B-D3B1-487B-BC4F-87A39BEF83A7}" type="parTrans" cxnId="{05FBBBEC-EC11-4491-9C63-BD40786CF406}">
      <dgm:prSet/>
      <dgm:spPr/>
      <dgm:t>
        <a:bodyPr/>
        <a:lstStyle/>
        <a:p>
          <a:endParaRPr lang="en-US"/>
        </a:p>
      </dgm:t>
    </dgm:pt>
    <dgm:pt modelId="{6F2DA9C5-087A-4605-84CC-56349E7F5EE8}" type="sibTrans" cxnId="{05FBBBEC-EC11-4491-9C63-BD40786CF406}">
      <dgm:prSet/>
      <dgm:spPr/>
      <dgm:t>
        <a:bodyPr/>
        <a:lstStyle/>
        <a:p>
          <a:endParaRPr lang="en-US"/>
        </a:p>
      </dgm:t>
    </dgm:pt>
    <dgm:pt modelId="{C3180172-9D54-4A1C-B708-CF0A1EFD284E}">
      <dgm:prSet phldrT="[Text]" custT="1"/>
      <dgm:spPr/>
      <dgm:t>
        <a:bodyPr/>
        <a:lstStyle/>
        <a:p>
          <a:r>
            <a:rPr lang="en-US" sz="2000" dirty="0" smtClean="0"/>
            <a:t>Institutional strengthening and capacity building</a:t>
          </a:r>
          <a:endParaRPr lang="en-US" sz="2000" dirty="0"/>
        </a:p>
      </dgm:t>
    </dgm:pt>
    <dgm:pt modelId="{DCB1128A-2D10-4FBE-8111-B4132E7BEABA}" type="parTrans" cxnId="{F0559C8F-9F86-47A8-964F-7ECF8674EFD7}">
      <dgm:prSet/>
      <dgm:spPr/>
      <dgm:t>
        <a:bodyPr/>
        <a:lstStyle/>
        <a:p>
          <a:endParaRPr lang="en-US"/>
        </a:p>
      </dgm:t>
    </dgm:pt>
    <dgm:pt modelId="{8EF7CB17-6713-4A8A-BFCC-7760F5ECF7E4}" type="sibTrans" cxnId="{F0559C8F-9F86-47A8-964F-7ECF8674EFD7}">
      <dgm:prSet/>
      <dgm:spPr/>
      <dgm:t>
        <a:bodyPr/>
        <a:lstStyle/>
        <a:p>
          <a:endParaRPr lang="en-US"/>
        </a:p>
      </dgm:t>
    </dgm:pt>
    <dgm:pt modelId="{A26305F2-5FFC-4A24-8A56-7E786276544C}">
      <dgm:prSet phldrT="[Text]" custT="1"/>
      <dgm:spPr/>
      <dgm:t>
        <a:bodyPr/>
        <a:lstStyle/>
        <a:p>
          <a:r>
            <a:rPr lang="en-US" sz="2000" dirty="0" smtClean="0"/>
            <a:t>Financial compensation</a:t>
          </a:r>
          <a:endParaRPr lang="en-US" sz="2000" dirty="0"/>
        </a:p>
      </dgm:t>
    </dgm:pt>
    <dgm:pt modelId="{7D85F573-2E88-4E8A-A7D9-982F96699911}" type="parTrans" cxnId="{C1F5A988-59FA-4EB4-B909-16724E3AF53A}">
      <dgm:prSet/>
      <dgm:spPr/>
      <dgm:t>
        <a:bodyPr/>
        <a:lstStyle/>
        <a:p>
          <a:endParaRPr lang="en-US"/>
        </a:p>
      </dgm:t>
    </dgm:pt>
    <dgm:pt modelId="{E3A70B0C-C3D3-4462-AE08-49CC0FCA7006}" type="sibTrans" cxnId="{C1F5A988-59FA-4EB4-B909-16724E3AF53A}">
      <dgm:prSet/>
      <dgm:spPr/>
      <dgm:t>
        <a:bodyPr/>
        <a:lstStyle/>
        <a:p>
          <a:endParaRPr lang="en-US"/>
        </a:p>
      </dgm:t>
    </dgm:pt>
    <dgm:pt modelId="{549C72FE-BDCA-4373-80CF-305868CABB5B}">
      <dgm:prSet phldrT="[Text]" custT="1"/>
      <dgm:spPr/>
      <dgm:t>
        <a:bodyPr/>
        <a:lstStyle/>
        <a:p>
          <a:r>
            <a:rPr lang="en-US" sz="2000" dirty="0" smtClean="0"/>
            <a:t>Results are monitored and measured, reported and verified</a:t>
          </a:r>
          <a:endParaRPr lang="en-US" sz="2000" dirty="0"/>
        </a:p>
      </dgm:t>
    </dgm:pt>
    <dgm:pt modelId="{7CC85BC1-926C-4EB9-A918-5AE9B3CF0ACB}" type="parTrans" cxnId="{0B6D29B2-C822-4527-9364-1DFE5298DFC5}">
      <dgm:prSet/>
      <dgm:spPr/>
    </dgm:pt>
    <dgm:pt modelId="{B3C639A5-A62A-4743-9846-4E3507DE3403}" type="sibTrans" cxnId="{0B6D29B2-C822-4527-9364-1DFE5298DFC5}">
      <dgm:prSet/>
      <dgm:spPr/>
    </dgm:pt>
    <dgm:pt modelId="{08056FD5-C00B-4AAC-B8D9-5D683F8C838A}">
      <dgm:prSet phldrT="[Text]" custT="1"/>
      <dgm:spPr/>
      <dgm:t>
        <a:bodyPr/>
        <a:lstStyle/>
        <a:p>
          <a:r>
            <a:rPr lang="en-US" sz="2000" u="none" dirty="0" smtClean="0"/>
            <a:t>Improved forest management</a:t>
          </a:r>
          <a:endParaRPr lang="en-US" sz="2000" u="none" dirty="0"/>
        </a:p>
      </dgm:t>
    </dgm:pt>
    <dgm:pt modelId="{2C2939C3-1390-4FE9-9EBD-9D1ABCB87114}" type="parTrans" cxnId="{A350DC34-7900-40F4-B5AA-2BB71863D303}">
      <dgm:prSet/>
      <dgm:spPr/>
    </dgm:pt>
    <dgm:pt modelId="{EC9BA059-D91A-4EC9-9631-C1B80E79686C}" type="sibTrans" cxnId="{A350DC34-7900-40F4-B5AA-2BB71863D303}">
      <dgm:prSet/>
      <dgm:spPr/>
    </dgm:pt>
    <dgm:pt modelId="{384AA370-9761-4A90-B98C-69C4AD8DF060}" type="pres">
      <dgm:prSet presAssocID="{BE6EF4AF-CE5C-403A-BCF4-924FDB8A029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BEE330A0-D124-4BED-973C-E6F3AF057641}" type="pres">
      <dgm:prSet presAssocID="{7AFCAB14-8906-4597-A602-E7AAEA79CE87}" presName="composite" presStyleCnt="0"/>
      <dgm:spPr/>
    </dgm:pt>
    <dgm:pt modelId="{DE162451-7008-4078-9A9C-26F45F8DAFE8}" type="pres">
      <dgm:prSet presAssocID="{7AFCAB14-8906-4597-A602-E7AAEA79CE8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141D19B9-6380-4993-B77B-61C6936A099D}" type="pres">
      <dgm:prSet presAssocID="{7AFCAB14-8906-4597-A602-E7AAEA79CE87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C6674EE-1D7A-4750-8897-085FBAF1B866}" type="pres">
      <dgm:prSet presAssocID="{683D6D9F-C9C4-46E1-9B79-BBD1880401FF}" presName="space" presStyleCnt="0"/>
      <dgm:spPr/>
    </dgm:pt>
    <dgm:pt modelId="{57E8842F-EB7C-43F0-90F1-745BD8DE4182}" type="pres">
      <dgm:prSet presAssocID="{A04E6571-5C0B-4F0A-AE94-FEE4723E8B6D}" presName="composite" presStyleCnt="0"/>
      <dgm:spPr/>
    </dgm:pt>
    <dgm:pt modelId="{4B16742D-5334-44A4-AF12-FC2505CDCA20}" type="pres">
      <dgm:prSet presAssocID="{A04E6571-5C0B-4F0A-AE94-FEE4723E8B6D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AFC0BCD7-975A-429C-82BD-D0CCDE17FA65}" type="pres">
      <dgm:prSet presAssocID="{A04E6571-5C0B-4F0A-AE94-FEE4723E8B6D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C1304ED5-FDD1-4C3E-8FDB-455B83B0FD42}" type="pres">
      <dgm:prSet presAssocID="{96F06293-4871-4DE0-A509-B122F645F334}" presName="space" presStyleCnt="0"/>
      <dgm:spPr/>
    </dgm:pt>
    <dgm:pt modelId="{CEBD7A39-43D3-473C-AF80-ED8849401C4E}" type="pres">
      <dgm:prSet presAssocID="{06CD1AA4-16AA-4DEA-B80D-A2520E78BD78}" presName="composite" presStyleCnt="0"/>
      <dgm:spPr/>
    </dgm:pt>
    <dgm:pt modelId="{91661074-4F5D-4A95-A1C3-C55005B8083F}" type="pres">
      <dgm:prSet presAssocID="{06CD1AA4-16AA-4DEA-B80D-A2520E78BD7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711B1E5-6B2B-48AD-91FA-F9B294FD0FBB}" type="pres">
      <dgm:prSet presAssocID="{06CD1AA4-16AA-4DEA-B80D-A2520E78BD78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1F40AD25-2778-4652-9805-67DF3BC3516E}" type="presOf" srcId="{A04E6571-5C0B-4F0A-AE94-FEE4723E8B6D}" destId="{4B16742D-5334-44A4-AF12-FC2505CDCA20}" srcOrd="0" destOrd="0" presId="urn:microsoft.com/office/officeart/2005/8/layout/hList1"/>
    <dgm:cxn modelId="{A350DC34-7900-40F4-B5AA-2BB71863D303}" srcId="{06CD1AA4-16AA-4DEA-B80D-A2520E78BD78}" destId="{08056FD5-C00B-4AAC-B8D9-5D683F8C838A}" srcOrd="0" destOrd="0" parTransId="{2C2939C3-1390-4FE9-9EBD-9D1ABCB87114}" sibTransId="{EC9BA059-D91A-4EC9-9631-C1B80E79686C}"/>
    <dgm:cxn modelId="{95D4EE33-9DDE-490D-B74D-2757688D7F61}" type="presOf" srcId="{C3180172-9D54-4A1C-B708-CF0A1EFD284E}" destId="{141D19B9-6380-4993-B77B-61C6936A099D}" srcOrd="0" destOrd="2" presId="urn:microsoft.com/office/officeart/2005/8/layout/hList1"/>
    <dgm:cxn modelId="{C1F5A988-59FA-4EB4-B909-16724E3AF53A}" srcId="{06CD1AA4-16AA-4DEA-B80D-A2520E78BD78}" destId="{A26305F2-5FFC-4A24-8A56-7E786276544C}" srcOrd="3" destOrd="0" parTransId="{7D85F573-2E88-4E8A-A7D9-982F96699911}" sibTransId="{E3A70B0C-C3D3-4462-AE08-49CC0FCA7006}"/>
    <dgm:cxn modelId="{C1DDD89B-7E90-43DE-AFC8-2AFDC7666641}" srcId="{A04E6571-5C0B-4F0A-AE94-FEE4723E8B6D}" destId="{049F5614-B236-462C-A8C6-106CA9D076F1}" srcOrd="1" destOrd="0" parTransId="{75520437-70EE-4CBF-BB77-030EA2B255D1}" sibTransId="{2F769752-CF5E-46BE-9411-D5FC92171B23}"/>
    <dgm:cxn modelId="{05FBBBEC-EC11-4491-9C63-BD40786CF406}" srcId="{A04E6571-5C0B-4F0A-AE94-FEE4723E8B6D}" destId="{C0C9392F-4EF4-4390-941D-3FFF803A0C89}" srcOrd="2" destOrd="0" parTransId="{4792939B-D3B1-487B-BC4F-87A39BEF83A7}" sibTransId="{6F2DA9C5-087A-4605-84CC-56349E7F5EE8}"/>
    <dgm:cxn modelId="{3306C48E-5C41-45C6-A834-15B0FA23DC67}" type="presOf" srcId="{84CFCBDB-21C8-4852-8BD7-CCE5700CC9CC}" destId="{AFC0BCD7-975A-429C-82BD-D0CCDE17FA65}" srcOrd="0" destOrd="0" presId="urn:microsoft.com/office/officeart/2005/8/layout/hList1"/>
    <dgm:cxn modelId="{62AE731C-070E-4F7C-B6DF-3FA5F8CB220A}" type="presOf" srcId="{BE6EF4AF-CE5C-403A-BCF4-924FDB8A029E}" destId="{384AA370-9761-4A90-B98C-69C4AD8DF060}" srcOrd="0" destOrd="0" presId="urn:microsoft.com/office/officeart/2005/8/layout/hList1"/>
    <dgm:cxn modelId="{F04A2928-659E-4654-8A48-A49044B3028D}" type="presOf" srcId="{049F5614-B236-462C-A8C6-106CA9D076F1}" destId="{AFC0BCD7-975A-429C-82BD-D0CCDE17FA65}" srcOrd="0" destOrd="1" presId="urn:microsoft.com/office/officeart/2005/8/layout/hList1"/>
    <dgm:cxn modelId="{D929BD9B-69FC-46A8-B382-671DBBCD818E}" srcId="{BE6EF4AF-CE5C-403A-BCF4-924FDB8A029E}" destId="{A04E6571-5C0B-4F0A-AE94-FEE4723E8B6D}" srcOrd="1" destOrd="0" parTransId="{BDF447B2-ADC2-4043-93D7-B8B668678629}" sibTransId="{96F06293-4871-4DE0-A509-B122F645F334}"/>
    <dgm:cxn modelId="{7C08F5AC-D6B3-41D5-B478-5518EE11476E}" type="presOf" srcId="{A26305F2-5FFC-4A24-8A56-7E786276544C}" destId="{0711B1E5-6B2B-48AD-91FA-F9B294FD0FBB}" srcOrd="0" destOrd="3" presId="urn:microsoft.com/office/officeart/2005/8/layout/hList1"/>
    <dgm:cxn modelId="{0B6D29B2-C822-4527-9364-1DFE5298DFC5}" srcId="{06CD1AA4-16AA-4DEA-B80D-A2520E78BD78}" destId="{549C72FE-BDCA-4373-80CF-305868CABB5B}" srcOrd="1" destOrd="0" parTransId="{7CC85BC1-926C-4EB9-A918-5AE9B3CF0ACB}" sibTransId="{B3C639A5-A62A-4743-9846-4E3507DE3403}"/>
    <dgm:cxn modelId="{F0559C8F-9F86-47A8-964F-7ECF8674EFD7}" srcId="{7AFCAB14-8906-4597-A602-E7AAEA79CE87}" destId="{C3180172-9D54-4A1C-B708-CF0A1EFD284E}" srcOrd="2" destOrd="0" parTransId="{DCB1128A-2D10-4FBE-8111-B4132E7BEABA}" sibTransId="{8EF7CB17-6713-4A8A-BFCC-7760F5ECF7E4}"/>
    <dgm:cxn modelId="{38C6F3C7-1BCF-4687-BD52-3F7F6B7CDD7C}" type="presOf" srcId="{C0C9392F-4EF4-4390-941D-3FFF803A0C89}" destId="{AFC0BCD7-975A-429C-82BD-D0CCDE17FA65}" srcOrd="0" destOrd="2" presId="urn:microsoft.com/office/officeart/2005/8/layout/hList1"/>
    <dgm:cxn modelId="{78366D49-49A6-4E3A-8F5D-0085AD6F4F3F}" type="presOf" srcId="{CB9122F1-C20D-45BE-BF2D-81F39E1ADA19}" destId="{141D19B9-6380-4993-B77B-61C6936A099D}" srcOrd="0" destOrd="1" presId="urn:microsoft.com/office/officeart/2005/8/layout/hList1"/>
    <dgm:cxn modelId="{C81586FC-417F-4E94-B402-58001E706EF1}" type="presOf" srcId="{549C72FE-BDCA-4373-80CF-305868CABB5B}" destId="{0711B1E5-6B2B-48AD-91FA-F9B294FD0FBB}" srcOrd="0" destOrd="1" presId="urn:microsoft.com/office/officeart/2005/8/layout/hList1"/>
    <dgm:cxn modelId="{123CF79E-7FD3-46D0-83FA-020D6D06244D}" type="presOf" srcId="{0111ECA0-661F-4138-A8B0-C997A7FF16BF}" destId="{141D19B9-6380-4993-B77B-61C6936A099D}" srcOrd="0" destOrd="3" presId="urn:microsoft.com/office/officeart/2005/8/layout/hList1"/>
    <dgm:cxn modelId="{E4BCC720-1398-408F-B99B-02DE50F7765C}" type="presOf" srcId="{7AFCAB14-8906-4597-A602-E7AAEA79CE87}" destId="{DE162451-7008-4078-9A9C-26F45F8DAFE8}" srcOrd="0" destOrd="0" presId="urn:microsoft.com/office/officeart/2005/8/layout/hList1"/>
    <dgm:cxn modelId="{A253C0AD-99E4-4487-999A-83F04CEC7D90}" type="presOf" srcId="{06CD1AA4-16AA-4DEA-B80D-A2520E78BD78}" destId="{91661074-4F5D-4A95-A1C3-C55005B8083F}" srcOrd="0" destOrd="0" presId="urn:microsoft.com/office/officeart/2005/8/layout/hList1"/>
    <dgm:cxn modelId="{7E4DC45A-B4ED-4CCA-9691-024AF43BF1FF}" srcId="{BE6EF4AF-CE5C-403A-BCF4-924FDB8A029E}" destId="{06CD1AA4-16AA-4DEA-B80D-A2520E78BD78}" srcOrd="2" destOrd="0" parTransId="{EE8C52B8-44D3-4E79-8285-34C1AE2C5A69}" sibTransId="{7C01E5DB-5C13-41BE-8801-90E7E1714BAB}"/>
    <dgm:cxn modelId="{6D85F685-71B9-41A0-8B7B-3E75AD3908D4}" srcId="{06CD1AA4-16AA-4DEA-B80D-A2520E78BD78}" destId="{DF4E1E5B-7946-47C2-B955-CCF9B5F88594}" srcOrd="2" destOrd="0" parTransId="{1D225958-29DB-41CD-9CF9-248BC432931C}" sibTransId="{B8A486AE-A9AC-4FA6-833B-C9A2E8AAB8FF}"/>
    <dgm:cxn modelId="{3E9C643F-F4F1-46FC-9FFB-FD7B4EDC5A1C}" srcId="{7AFCAB14-8906-4597-A602-E7AAEA79CE87}" destId="{0111ECA0-661F-4138-A8B0-C997A7FF16BF}" srcOrd="3" destOrd="0" parTransId="{05B31160-CB15-4AB2-9FBC-D3F3440335A8}" sibTransId="{52D4DF28-7854-4E75-8B7F-F84BC3E56A54}"/>
    <dgm:cxn modelId="{002EBFBE-FB7B-4EFF-A750-5E2A40F486F1}" type="presOf" srcId="{727C9A31-0C6E-4E26-98CF-8FAF08827A3F}" destId="{141D19B9-6380-4993-B77B-61C6936A099D}" srcOrd="0" destOrd="0" presId="urn:microsoft.com/office/officeart/2005/8/layout/hList1"/>
    <dgm:cxn modelId="{BDE354CD-D374-41CE-B508-83E564B266E8}" srcId="{7AFCAB14-8906-4597-A602-E7AAEA79CE87}" destId="{CB9122F1-C20D-45BE-BF2D-81F39E1ADA19}" srcOrd="1" destOrd="0" parTransId="{5C088983-4A55-4FB0-A923-712557AEDF99}" sibTransId="{EB58F2A3-B9D4-42B2-BA0B-EB7D35DE8E31}"/>
    <dgm:cxn modelId="{1796E900-7938-4032-B91B-7456573766E7}" srcId="{A04E6571-5C0B-4F0A-AE94-FEE4723E8B6D}" destId="{84CFCBDB-21C8-4852-8BD7-CCE5700CC9CC}" srcOrd="0" destOrd="0" parTransId="{02D7346A-C944-4182-AC04-658910EB15C7}" sibTransId="{98511EE5-2B29-43A6-AF8B-3D73DB35EE84}"/>
    <dgm:cxn modelId="{381D464E-5BE9-4C08-9335-6D2787BF9187}" srcId="{7AFCAB14-8906-4597-A602-E7AAEA79CE87}" destId="{727C9A31-0C6E-4E26-98CF-8FAF08827A3F}" srcOrd="0" destOrd="0" parTransId="{555849F1-5288-4E82-8F02-F08FBD10AC73}" sibTransId="{5CD72CC7-01B0-43C5-885C-1B9AF21383A0}"/>
    <dgm:cxn modelId="{20D25D45-704F-4A84-B895-04AC7174A356}" srcId="{BE6EF4AF-CE5C-403A-BCF4-924FDB8A029E}" destId="{7AFCAB14-8906-4597-A602-E7AAEA79CE87}" srcOrd="0" destOrd="0" parTransId="{505C4CB4-2233-4A04-B51C-2E7862A3F93A}" sibTransId="{683D6D9F-C9C4-46E1-9B79-BBD1880401FF}"/>
    <dgm:cxn modelId="{5B572BA0-7497-4D6D-B5BC-14EBED8B4CB2}" type="presOf" srcId="{DF4E1E5B-7946-47C2-B955-CCF9B5F88594}" destId="{0711B1E5-6B2B-48AD-91FA-F9B294FD0FBB}" srcOrd="0" destOrd="2" presId="urn:microsoft.com/office/officeart/2005/8/layout/hList1"/>
    <dgm:cxn modelId="{6613F94A-C6F7-408A-AD3E-2BA107813000}" type="presOf" srcId="{08056FD5-C00B-4AAC-B8D9-5D683F8C838A}" destId="{0711B1E5-6B2B-48AD-91FA-F9B294FD0FBB}" srcOrd="0" destOrd="0" presId="urn:microsoft.com/office/officeart/2005/8/layout/hList1"/>
    <dgm:cxn modelId="{1E11C09F-BD5B-49D7-92C5-E2F4EB7F9BEA}" type="presParOf" srcId="{384AA370-9761-4A90-B98C-69C4AD8DF060}" destId="{BEE330A0-D124-4BED-973C-E6F3AF057641}" srcOrd="0" destOrd="0" presId="urn:microsoft.com/office/officeart/2005/8/layout/hList1"/>
    <dgm:cxn modelId="{C9C74823-F74E-4A1B-AB82-3D50AC6AF2B6}" type="presParOf" srcId="{BEE330A0-D124-4BED-973C-E6F3AF057641}" destId="{DE162451-7008-4078-9A9C-26F45F8DAFE8}" srcOrd="0" destOrd="0" presId="urn:microsoft.com/office/officeart/2005/8/layout/hList1"/>
    <dgm:cxn modelId="{4B5886F6-1E8E-4D2E-A283-F321EB3C5EF1}" type="presParOf" srcId="{BEE330A0-D124-4BED-973C-E6F3AF057641}" destId="{141D19B9-6380-4993-B77B-61C6936A099D}" srcOrd="1" destOrd="0" presId="urn:microsoft.com/office/officeart/2005/8/layout/hList1"/>
    <dgm:cxn modelId="{7EC6783C-73DE-45C7-A26B-F947CA86AE1D}" type="presParOf" srcId="{384AA370-9761-4A90-B98C-69C4AD8DF060}" destId="{9C6674EE-1D7A-4750-8897-085FBAF1B866}" srcOrd="1" destOrd="0" presId="urn:microsoft.com/office/officeart/2005/8/layout/hList1"/>
    <dgm:cxn modelId="{AF7E63EA-443B-498D-B4B5-4AD7AF5E1453}" type="presParOf" srcId="{384AA370-9761-4A90-B98C-69C4AD8DF060}" destId="{57E8842F-EB7C-43F0-90F1-745BD8DE4182}" srcOrd="2" destOrd="0" presId="urn:microsoft.com/office/officeart/2005/8/layout/hList1"/>
    <dgm:cxn modelId="{D402CD55-741D-429E-8B8C-B810AA371E77}" type="presParOf" srcId="{57E8842F-EB7C-43F0-90F1-745BD8DE4182}" destId="{4B16742D-5334-44A4-AF12-FC2505CDCA20}" srcOrd="0" destOrd="0" presId="urn:microsoft.com/office/officeart/2005/8/layout/hList1"/>
    <dgm:cxn modelId="{B49241F8-3BCD-4D2C-A0E4-DF081AA179A2}" type="presParOf" srcId="{57E8842F-EB7C-43F0-90F1-745BD8DE4182}" destId="{AFC0BCD7-975A-429C-82BD-D0CCDE17FA65}" srcOrd="1" destOrd="0" presId="urn:microsoft.com/office/officeart/2005/8/layout/hList1"/>
    <dgm:cxn modelId="{052A8CFD-E927-4D6D-8DC1-76BA3BD51FA1}" type="presParOf" srcId="{384AA370-9761-4A90-B98C-69C4AD8DF060}" destId="{C1304ED5-FDD1-4C3E-8FDB-455B83B0FD42}" srcOrd="3" destOrd="0" presId="urn:microsoft.com/office/officeart/2005/8/layout/hList1"/>
    <dgm:cxn modelId="{BD3A05CD-AC57-462F-A7BC-C82F3B95C395}" type="presParOf" srcId="{384AA370-9761-4A90-B98C-69C4AD8DF060}" destId="{CEBD7A39-43D3-473C-AF80-ED8849401C4E}" srcOrd="4" destOrd="0" presId="urn:microsoft.com/office/officeart/2005/8/layout/hList1"/>
    <dgm:cxn modelId="{627711A8-2BB3-459F-AAF8-42628C14698A}" type="presParOf" srcId="{CEBD7A39-43D3-473C-AF80-ED8849401C4E}" destId="{91661074-4F5D-4A95-A1C3-C55005B8083F}" srcOrd="0" destOrd="0" presId="urn:microsoft.com/office/officeart/2005/8/layout/hList1"/>
    <dgm:cxn modelId="{278D9BE1-7490-47DB-B323-88C8081B7627}" type="presParOf" srcId="{CEBD7A39-43D3-473C-AF80-ED8849401C4E}" destId="{0711B1E5-6B2B-48AD-91FA-F9B294FD0FB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162451-7008-4078-9A9C-26F45F8DAFE8}">
      <dsp:nvSpPr>
        <dsp:cNvPr id="0" name=""/>
        <dsp:cNvSpPr/>
      </dsp:nvSpPr>
      <dsp:spPr>
        <a:xfrm>
          <a:off x="3286" y="112388"/>
          <a:ext cx="3203971" cy="12815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Readiness</a:t>
          </a:r>
          <a:endParaRPr lang="en-US" sz="2000" kern="1200" dirty="0"/>
        </a:p>
      </dsp:txBody>
      <dsp:txXfrm>
        <a:off x="3286" y="112388"/>
        <a:ext cx="3203971" cy="1281588"/>
      </dsp:txXfrm>
    </dsp:sp>
    <dsp:sp modelId="{141D19B9-6380-4993-B77B-61C6936A099D}">
      <dsp:nvSpPr>
        <dsp:cNvPr id="0" name=""/>
        <dsp:cNvSpPr/>
      </dsp:nvSpPr>
      <dsp:spPr>
        <a:xfrm>
          <a:off x="3286" y="1393977"/>
          <a:ext cx="3203971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Development of National REDD+ Strategy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Establishment of Systems (NFMS, SIS, BSM, GRM)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Institutional strengthening and capacity building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Community engagement</a:t>
          </a:r>
          <a:endParaRPr lang="en-US" sz="2000" kern="1200" dirty="0"/>
        </a:p>
      </dsp:txBody>
      <dsp:txXfrm>
        <a:off x="3286" y="1393977"/>
        <a:ext cx="3203971" cy="2854800"/>
      </dsp:txXfrm>
    </dsp:sp>
    <dsp:sp modelId="{4B16742D-5334-44A4-AF12-FC2505CDCA20}">
      <dsp:nvSpPr>
        <dsp:cNvPr id="0" name=""/>
        <dsp:cNvSpPr/>
      </dsp:nvSpPr>
      <dsp:spPr>
        <a:xfrm>
          <a:off x="3655814" y="112388"/>
          <a:ext cx="3203971" cy="12815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Implementation</a:t>
          </a:r>
          <a:endParaRPr lang="en-US" sz="2000" kern="1200" dirty="0"/>
        </a:p>
      </dsp:txBody>
      <dsp:txXfrm>
        <a:off x="3655814" y="112388"/>
        <a:ext cx="3203971" cy="1281588"/>
      </dsp:txXfrm>
    </dsp:sp>
    <dsp:sp modelId="{AFC0BCD7-975A-429C-82BD-D0CCDE17FA65}">
      <dsp:nvSpPr>
        <dsp:cNvPr id="0" name=""/>
        <dsp:cNvSpPr/>
      </dsp:nvSpPr>
      <dsp:spPr>
        <a:xfrm>
          <a:off x="3655814" y="1393977"/>
          <a:ext cx="3203971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Implementation of National REDD+ Strategy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Implementation REDD+ pilot projects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Further capacity building</a:t>
          </a:r>
          <a:endParaRPr lang="en-US" sz="2000" kern="1200" dirty="0"/>
        </a:p>
      </dsp:txBody>
      <dsp:txXfrm>
        <a:off x="3655814" y="1393977"/>
        <a:ext cx="3203971" cy="2854800"/>
      </dsp:txXfrm>
    </dsp:sp>
    <dsp:sp modelId="{91661074-4F5D-4A95-A1C3-C55005B8083F}">
      <dsp:nvSpPr>
        <dsp:cNvPr id="0" name=""/>
        <dsp:cNvSpPr/>
      </dsp:nvSpPr>
      <dsp:spPr>
        <a:xfrm>
          <a:off x="7308341" y="112388"/>
          <a:ext cx="3203971" cy="12815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Results- </a:t>
          </a:r>
          <a:r>
            <a:rPr lang="en-US" sz="2000" kern="1200" dirty="0" smtClean="0"/>
            <a:t>Based Activities</a:t>
          </a:r>
          <a:endParaRPr lang="en-US" sz="2000" kern="1200" dirty="0"/>
        </a:p>
      </dsp:txBody>
      <dsp:txXfrm>
        <a:off x="7308341" y="112388"/>
        <a:ext cx="3203971" cy="1281588"/>
      </dsp:txXfrm>
    </dsp:sp>
    <dsp:sp modelId="{0711B1E5-6B2B-48AD-91FA-F9B294FD0FBB}">
      <dsp:nvSpPr>
        <dsp:cNvPr id="0" name=""/>
        <dsp:cNvSpPr/>
      </dsp:nvSpPr>
      <dsp:spPr>
        <a:xfrm>
          <a:off x="7308341" y="1393977"/>
          <a:ext cx="3203971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u="none" kern="1200" dirty="0" smtClean="0"/>
            <a:t>Improved forest management</a:t>
          </a:r>
          <a:endParaRPr lang="en-US" sz="2000" u="none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Results are monitored and measured, reported and verified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Quantified emission reduction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Financial compensation</a:t>
          </a:r>
          <a:endParaRPr lang="en-US" sz="2000" kern="1200" dirty="0"/>
        </a:p>
      </dsp:txBody>
      <dsp:txXfrm>
        <a:off x="7308341" y="1393977"/>
        <a:ext cx="3203971" cy="2854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45E947-2F93-4C00-849C-836638C06067}" type="datetimeFigureOut">
              <a:rPr lang="en-US" smtClean="0"/>
              <a:t>7/4/2019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4663B-165E-4125-A904-4D087CAD72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250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7686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7798" lvl="1">
              <a:buNone/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49086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10400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4246E-F7CF-44D4-A1EE-EB5E8620F45F}" type="datetimeFigureOut">
              <a:rPr lang="en-US" smtClean="0"/>
              <a:t>7/4/2019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0A26-EF28-434E-BB4D-D2580DA912C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5518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4246E-F7CF-44D4-A1EE-EB5E8620F45F}" type="datetimeFigureOut">
              <a:rPr lang="en-US" smtClean="0"/>
              <a:t>7/4/2019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0A26-EF28-434E-BB4D-D2580DA91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958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4246E-F7CF-44D4-A1EE-EB5E8620F45F}" type="datetimeFigureOut">
              <a:rPr lang="en-US" smtClean="0"/>
              <a:t>7/4/2019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0A26-EF28-434E-BB4D-D2580DA91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3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3509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4246E-F7CF-44D4-A1EE-EB5E8620F45F}" type="datetimeFigureOut">
              <a:rPr lang="en-US" smtClean="0"/>
              <a:t>7/4/2019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0A26-EF28-434E-BB4D-D2580DA91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683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4246E-F7CF-44D4-A1EE-EB5E8620F45F}" type="datetimeFigureOut">
              <a:rPr lang="en-US" smtClean="0"/>
              <a:t>7/4/2019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0A26-EF28-434E-BB4D-D2580DA912C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6299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4246E-F7CF-44D4-A1EE-EB5E8620F45F}" type="datetimeFigureOut">
              <a:rPr lang="en-US" smtClean="0"/>
              <a:t>7/4/2019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0A26-EF28-434E-BB4D-D2580DA91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922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4246E-F7CF-44D4-A1EE-EB5E8620F45F}" type="datetimeFigureOut">
              <a:rPr lang="en-US" smtClean="0"/>
              <a:t>7/4/2019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0A26-EF28-434E-BB4D-D2580DA91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534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4246E-F7CF-44D4-A1EE-EB5E8620F45F}" type="datetimeFigureOut">
              <a:rPr lang="en-US" smtClean="0"/>
              <a:t>7/4/2019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0A26-EF28-434E-BB4D-D2580DA91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901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4246E-F7CF-44D4-A1EE-EB5E8620F45F}" type="datetimeFigureOut">
              <a:rPr lang="en-US" smtClean="0"/>
              <a:t>7/4/2019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0A26-EF28-434E-BB4D-D2580DA91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361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614246E-F7CF-44D4-A1EE-EB5E8620F45F}" type="datetimeFigureOut">
              <a:rPr lang="en-US" smtClean="0"/>
              <a:t>7/4/2019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10F0A26-EF28-434E-BB4D-D2580DA91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20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4246E-F7CF-44D4-A1EE-EB5E8620F45F}" type="datetimeFigureOut">
              <a:rPr lang="en-US" smtClean="0"/>
              <a:t>7/4/2019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F0A26-EF28-434E-BB4D-D2580DA91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093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614246E-F7CF-44D4-A1EE-EB5E8620F45F}" type="datetimeFigureOut">
              <a:rPr lang="en-US" smtClean="0"/>
              <a:t>7/4/2019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10F0A26-EF28-434E-BB4D-D2580DA912C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1308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urinameredd.org/" TargetMode="External"/><Relationship Id="rId2" Type="http://schemas.openxmlformats.org/officeDocument/2006/relationships/hyperlink" Target="mailto:reddprojects@nimos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jp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79" y="758952"/>
            <a:ext cx="10546729" cy="356616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INFOSESSION 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CfP</a:t>
            </a:r>
            <a:r>
              <a:rPr lang="en-US" dirty="0" smtClean="0"/>
              <a:t> </a:t>
            </a:r>
            <a:r>
              <a:rPr lang="en-US" dirty="0" smtClean="0"/>
              <a:t>REDD</a:t>
            </a:r>
            <a:r>
              <a:rPr lang="en-US" dirty="0" smtClean="0"/>
              <a:t>+ GROUND-TRUTH PROJECTS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JULY 5</a:t>
            </a:r>
            <a:r>
              <a:rPr lang="en-US" baseline="30000" dirty="0" smtClean="0"/>
              <a:t>TH</a:t>
            </a:r>
            <a:r>
              <a:rPr lang="en-US" dirty="0" smtClean="0"/>
              <a:t>, 2019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123478"/>
            <a:ext cx="1188665" cy="515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49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0771" y="277576"/>
            <a:ext cx="10349271" cy="1325563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Eligible </a:t>
            </a:r>
            <a:r>
              <a:rPr lang="en-US" sz="4400" b="1" dirty="0" smtClean="0"/>
              <a:t>Applicants/ Target group(s)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183" y="1983346"/>
            <a:ext cx="11781816" cy="4465992"/>
          </a:xfrm>
        </p:spPr>
        <p:txBody>
          <a:bodyPr>
            <a:normAutofit lnSpcReduction="10000"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Private sector: </a:t>
            </a:r>
            <a:r>
              <a:rPr lang="en-US" sz="2200" dirty="0" smtClean="0"/>
              <a:t>(e.g. forestry</a:t>
            </a:r>
            <a:r>
              <a:rPr lang="en-US" sz="2200" dirty="0"/>
              <a:t>, alternative economic opportunities such as NTFPs, nature- and ecotourism, agro-forestry, medicinal plants</a:t>
            </a:r>
            <a:r>
              <a:rPr lang="en-US" sz="2200" dirty="0" smtClean="0"/>
              <a:t>)</a:t>
            </a:r>
          </a:p>
          <a:p>
            <a:pPr marL="201168" lvl="1" indent="0">
              <a:buNone/>
            </a:pPr>
            <a:endParaRPr lang="nl-NL" sz="22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Government/ Semi-Governmental </a:t>
            </a:r>
            <a:r>
              <a:rPr lang="en-US" sz="2200" dirty="0" smtClean="0"/>
              <a:t>Organizations</a:t>
            </a:r>
          </a:p>
          <a:p>
            <a:pPr marL="201168" lvl="1" indent="0">
              <a:buNone/>
            </a:pPr>
            <a:endParaRPr lang="nl-NL" sz="22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Research and Education </a:t>
            </a:r>
            <a:r>
              <a:rPr lang="en-US" sz="2200" dirty="0" smtClean="0"/>
              <a:t>Institutions</a:t>
            </a:r>
          </a:p>
          <a:p>
            <a:pPr marL="201168" lvl="1" indent="0">
              <a:buNone/>
            </a:pPr>
            <a:endParaRPr lang="nl-NL" sz="22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Indigenous and Tribal Peoples (ITPs</a:t>
            </a:r>
            <a:r>
              <a:rPr lang="en-US" sz="2200" dirty="0" smtClean="0"/>
              <a:t>)</a:t>
            </a:r>
          </a:p>
          <a:p>
            <a:pPr marL="201168" lvl="1" indent="0">
              <a:buNone/>
            </a:pPr>
            <a:endParaRPr lang="nl-NL" sz="22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Non-Governmental Organizations (NGOs) </a:t>
            </a:r>
            <a:endParaRPr lang="en-US" sz="2200" dirty="0" smtClean="0"/>
          </a:p>
          <a:p>
            <a:pPr lvl="1">
              <a:buFont typeface="Wingdings" panose="05000000000000000000" pitchFamily="2" charset="2"/>
              <a:buChar char="§"/>
            </a:pPr>
            <a:endParaRPr lang="nl-NL" sz="22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Community Based Organizations (CBOs)</a:t>
            </a:r>
            <a:endParaRPr lang="nl-NL" sz="22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473521" y="3245476"/>
            <a:ext cx="6516710" cy="286232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lvl="0" algn="just"/>
            <a:r>
              <a:rPr lang="en-US" dirty="0"/>
              <a:t>The applicant should be a Suriname based organization/ legal entity according to Surinamese law eventually partnering with international NGOs/ Institutions</a:t>
            </a:r>
            <a:r>
              <a:rPr lang="en-US" dirty="0" smtClean="0"/>
              <a:t>.</a:t>
            </a:r>
          </a:p>
          <a:p>
            <a:pPr lvl="0" algn="just"/>
            <a:endParaRPr lang="nl-NL" dirty="0"/>
          </a:p>
          <a:p>
            <a:pPr algn="just"/>
            <a:r>
              <a:rPr lang="en-US" dirty="0"/>
              <a:t>National Institutions should have the lead in case the project will be conducted in partnership with International NGOs/ Institutions.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Strictly ONE project </a:t>
            </a:r>
            <a:r>
              <a:rPr lang="en-US" dirty="0"/>
              <a:t>proposal per </a:t>
            </a:r>
            <a:r>
              <a:rPr lang="en-US" dirty="0" smtClean="0"/>
              <a:t>organization. However</a:t>
            </a:r>
            <a:r>
              <a:rPr lang="en-US" dirty="0"/>
              <a:t>, member(s) of an organization can be part of other organizations submitting another proposal</a:t>
            </a:r>
            <a:r>
              <a:rPr lang="en-US" dirty="0" smtClean="0"/>
              <a:t>.</a:t>
            </a:r>
            <a:endParaRPr lang="nl-NL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56" y="143647"/>
            <a:ext cx="1584887" cy="68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13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hlinkClick r:id="rId2"/>
            </a:endParaRPr>
          </a:p>
          <a:p>
            <a:pPr algn="ctr"/>
            <a:r>
              <a:rPr lang="en-US" dirty="0"/>
              <a:t> </a:t>
            </a:r>
            <a:r>
              <a:rPr lang="en-US" b="1" dirty="0" smtClean="0"/>
              <a:t>The </a:t>
            </a:r>
            <a:r>
              <a:rPr lang="en-US" b="1" dirty="0"/>
              <a:t>Suriname REDD+ </a:t>
            </a:r>
            <a:r>
              <a:rPr lang="en-US" b="1" dirty="0" smtClean="0"/>
              <a:t>Project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 smtClean="0"/>
              <a:t>Project Management Unit</a:t>
            </a:r>
            <a:endParaRPr lang="nl-NL" dirty="0"/>
          </a:p>
          <a:p>
            <a:pPr algn="ctr"/>
            <a:r>
              <a:rPr lang="en-US" dirty="0"/>
              <a:t>Mr. </a:t>
            </a:r>
            <a:r>
              <a:rPr lang="en-US" dirty="0" err="1"/>
              <a:t>Jaggernath</a:t>
            </a:r>
            <a:r>
              <a:rPr lang="en-US" dirty="0"/>
              <a:t> </a:t>
            </a:r>
            <a:r>
              <a:rPr lang="en-US" dirty="0" err="1"/>
              <a:t>Lachmonstraat</a:t>
            </a:r>
            <a:r>
              <a:rPr lang="en-US" dirty="0"/>
              <a:t> no. 93, Paramaribo, Suriname</a:t>
            </a:r>
            <a:endParaRPr lang="nl-NL" dirty="0"/>
          </a:p>
          <a:p>
            <a:pPr algn="ctr"/>
            <a:r>
              <a:rPr lang="en-US" dirty="0"/>
              <a:t>Tel: 532405 or 430440 / E-mail: </a:t>
            </a:r>
            <a:r>
              <a:rPr lang="en-US" u="sng" dirty="0">
                <a:hlinkClick r:id="rId2"/>
              </a:rPr>
              <a:t>reddprojects@nimos.org</a:t>
            </a:r>
            <a:r>
              <a:rPr lang="en-US" dirty="0"/>
              <a:t> / Website: </a:t>
            </a:r>
            <a:r>
              <a:rPr lang="en-US" u="sng" dirty="0">
                <a:hlinkClick r:id="rId3"/>
              </a:rPr>
              <a:t>www.surinameredd.org</a:t>
            </a:r>
            <a:endParaRPr lang="nl-NL" dirty="0"/>
          </a:p>
          <a:p>
            <a:endParaRPr lang="en-US" dirty="0">
              <a:hlinkClick r:id="rId2"/>
            </a:endParaRPr>
          </a:p>
          <a:p>
            <a:endParaRPr lang="en-US" dirty="0" smtClean="0">
              <a:hlinkClick r:id="rId2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6306" y="660877"/>
            <a:ext cx="1584887" cy="68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0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vert="horz" wrap="square" lIns="121900" tIns="121900" rIns="121900" bIns="121900" rtlCol="0" anchor="t" anchorCtr="0">
            <a:noAutofit/>
          </a:bodyPr>
          <a:lstStyle/>
          <a:p>
            <a:pPr algn="ctr"/>
            <a:r>
              <a:rPr lang="en" sz="4400" b="1" dirty="0" smtClean="0"/>
              <a:t>REDD+</a:t>
            </a:r>
            <a:endParaRPr lang="en" sz="44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68192" y="1854993"/>
            <a:ext cx="8276212" cy="438934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123478"/>
            <a:ext cx="1188665" cy="515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52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7138" y="283335"/>
            <a:ext cx="9225090" cy="1159099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 </a:t>
            </a:r>
            <a:r>
              <a:rPr lang="en-US" sz="4400" b="1" dirty="0" smtClean="0"/>
              <a:t>Suriname </a:t>
            </a:r>
            <a:r>
              <a:rPr lang="en-US" sz="4400" b="1" dirty="0"/>
              <a:t>REDD+ Model</a:t>
            </a:r>
            <a:endParaRPr lang="nl-NL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3487" y="2099255"/>
            <a:ext cx="11523053" cy="3979573"/>
          </a:xfrm>
        </p:spPr>
        <p:txBody>
          <a:bodyPr/>
          <a:lstStyle/>
          <a:p>
            <a:pPr marL="0" indent="0">
              <a:spcAft>
                <a:spcPts val="2400"/>
              </a:spcAft>
              <a:buNone/>
            </a:pPr>
            <a:r>
              <a:rPr lang="en-US" dirty="0">
                <a:solidFill>
                  <a:schemeClr val="tx1"/>
                </a:solidFill>
              </a:rPr>
              <a:t>A </a:t>
            </a:r>
            <a:r>
              <a:rPr lang="en-US" b="1" dirty="0" smtClean="0">
                <a:solidFill>
                  <a:srgbClr val="FF0000"/>
                </a:solidFill>
              </a:rPr>
              <a:t>Planning Mechanism </a:t>
            </a:r>
            <a:r>
              <a:rPr lang="en-US" dirty="0">
                <a:solidFill>
                  <a:schemeClr val="tx1"/>
                </a:solidFill>
              </a:rPr>
              <a:t>to support the achievement of economic and development goals in general (</a:t>
            </a:r>
            <a:r>
              <a:rPr lang="en-US" dirty="0" smtClean="0">
                <a:solidFill>
                  <a:schemeClr val="tx1"/>
                </a:solidFill>
              </a:rPr>
              <a:t>diversify the </a:t>
            </a:r>
            <a:r>
              <a:rPr lang="en-US" dirty="0">
                <a:solidFill>
                  <a:schemeClr val="tx1"/>
                </a:solidFill>
              </a:rPr>
              <a:t>economy), and </a:t>
            </a:r>
            <a:r>
              <a:rPr lang="en-US" dirty="0" smtClean="0">
                <a:solidFill>
                  <a:schemeClr val="tx1"/>
                </a:solidFill>
              </a:rPr>
              <a:t>especially the </a:t>
            </a:r>
            <a:r>
              <a:rPr lang="en-US" dirty="0">
                <a:solidFill>
                  <a:schemeClr val="tx1"/>
                </a:solidFill>
              </a:rPr>
              <a:t>following aspects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</a:p>
          <a:p>
            <a:pPr marL="380990" indent="-380990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n-US" b="1" dirty="0" smtClean="0">
                <a:solidFill>
                  <a:srgbClr val="00B050"/>
                </a:solidFill>
              </a:rPr>
              <a:t>GDP increase </a:t>
            </a:r>
          </a:p>
          <a:p>
            <a:pPr marL="380990" indent="-380990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n-US" b="1" dirty="0" smtClean="0">
                <a:solidFill>
                  <a:srgbClr val="00B050"/>
                </a:solidFill>
              </a:rPr>
              <a:t>Infrastructural development</a:t>
            </a:r>
            <a:endParaRPr lang="en-US" b="1" dirty="0">
              <a:solidFill>
                <a:srgbClr val="00B050"/>
              </a:solidFill>
            </a:endParaRPr>
          </a:p>
          <a:p>
            <a:pPr marL="380990" indent="-380990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en-US" b="1" dirty="0" smtClean="0">
                <a:solidFill>
                  <a:srgbClr val="00B050"/>
                </a:solidFill>
              </a:rPr>
              <a:t>Development of sectors, e.g. mining, forestry, agriculture </a:t>
            </a:r>
          </a:p>
          <a:p>
            <a:pPr>
              <a:lnSpc>
                <a:spcPct val="120000"/>
              </a:lnSpc>
              <a:spcAft>
                <a:spcPts val="0"/>
              </a:spcAft>
              <a:buNone/>
              <a:defRPr/>
            </a:pPr>
            <a:endParaRPr lang="en-US" dirty="0" smtClean="0">
              <a:solidFill>
                <a:schemeClr val="bg2"/>
              </a:solidFill>
            </a:endParaRPr>
          </a:p>
          <a:p>
            <a:pPr>
              <a:lnSpc>
                <a:spcPct val="120000"/>
              </a:lnSpc>
              <a:spcAft>
                <a:spcPts val="0"/>
              </a:spcAft>
              <a:buNone/>
              <a:defRPr/>
            </a:pPr>
            <a:endParaRPr lang="en-US" dirty="0" smtClean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A </a:t>
            </a:r>
            <a:r>
              <a:rPr lang="en-US" b="1" dirty="0" smtClean="0">
                <a:solidFill>
                  <a:srgbClr val="FF0000"/>
                </a:solidFill>
              </a:rPr>
              <a:t>Financing Mechanism </a:t>
            </a:r>
            <a:r>
              <a:rPr lang="en-US" dirty="0" smtClean="0">
                <a:solidFill>
                  <a:srgbClr val="000000"/>
                </a:solidFill>
              </a:rPr>
              <a:t>for </a:t>
            </a:r>
            <a:r>
              <a:rPr lang="en-US" dirty="0" smtClean="0">
                <a:solidFill>
                  <a:schemeClr val="tx1"/>
                </a:solidFill>
              </a:rPr>
              <a:t>stimulating sustainable national development.</a:t>
            </a:r>
            <a:endParaRPr lang="en-US" dirty="0">
              <a:solidFill>
                <a:schemeClr val="tx1"/>
              </a:solidFill>
            </a:endParaRPr>
          </a:p>
          <a:p>
            <a:pPr lvl="1"/>
            <a:endParaRPr lang="en-US" dirty="0"/>
          </a:p>
          <a:p>
            <a:endParaRPr lang="nl-NL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9" y="164638"/>
            <a:ext cx="1584887" cy="68762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6884" y="2868851"/>
            <a:ext cx="1889657" cy="2192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60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5172" y="0"/>
            <a:ext cx="8162168" cy="1325563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REDD+ Phases</a:t>
            </a:r>
            <a:endParaRPr lang="en-US" sz="4400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6341986"/>
              </p:ext>
            </p:extLst>
          </p:nvPr>
        </p:nvGraphicFramePr>
        <p:xfrm>
          <a:off x="838200" y="1825625"/>
          <a:ext cx="10515600" cy="43611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56" y="143647"/>
            <a:ext cx="1584887" cy="68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04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2159563" y="249555"/>
            <a:ext cx="9616837" cy="1107412"/>
          </a:xfrm>
          <a:prstGeom prst="rect">
            <a:avLst/>
          </a:prstGeom>
        </p:spPr>
        <p:txBody>
          <a:bodyPr vert="horz" wrap="square" lIns="121900" tIns="121900" rIns="121900" bIns="121900" rtlCol="0" anchor="t" anchorCtr="0">
            <a:noAutofit/>
          </a:bodyPr>
          <a:lstStyle/>
          <a:p>
            <a:r>
              <a:rPr lang="en" sz="4400" b="1" dirty="0"/>
              <a:t>Status Suriname: REDD+ Readiness 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5009883" y="1931831"/>
            <a:ext cx="6581103" cy="4198513"/>
          </a:xfrm>
          <a:prstGeom prst="rect">
            <a:avLst/>
          </a:prstGeom>
        </p:spPr>
        <p:txBody>
          <a:bodyPr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1867"/>
              </a:spcBef>
              <a:spcAft>
                <a:spcPts val="667"/>
              </a:spcAft>
              <a:buNone/>
            </a:pPr>
            <a:r>
              <a:rPr lang="en" b="1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National REDD+ Strategy: </a:t>
            </a:r>
            <a:r>
              <a:rPr lang="en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Final draft completed. </a:t>
            </a:r>
            <a:endParaRPr lang="en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>
              <a:lnSpc>
                <a:spcPct val="100000"/>
              </a:lnSpc>
              <a:spcBef>
                <a:spcPts val="1867"/>
              </a:spcBef>
              <a:spcAft>
                <a:spcPts val="667"/>
              </a:spcAft>
              <a:buNone/>
            </a:pPr>
            <a:r>
              <a:rPr lang="en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NFMS: </a:t>
            </a:r>
            <a:r>
              <a:rPr lang="en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Operational  </a:t>
            </a:r>
            <a:endParaRPr lang="en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>
              <a:lnSpc>
                <a:spcPct val="100000"/>
              </a:lnSpc>
              <a:spcBef>
                <a:spcPts val="1867"/>
              </a:spcBef>
              <a:spcAft>
                <a:spcPts val="667"/>
              </a:spcAft>
              <a:buNone/>
            </a:pPr>
            <a:r>
              <a:rPr lang="en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FREL/FRL: </a:t>
            </a:r>
            <a:r>
              <a:rPr lang="en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(2016 – 2020: completed) </a:t>
            </a:r>
            <a:endParaRPr lang="en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>
              <a:lnSpc>
                <a:spcPct val="100000"/>
              </a:lnSpc>
              <a:spcBef>
                <a:spcPts val="1867"/>
              </a:spcBef>
              <a:spcAft>
                <a:spcPts val="667"/>
              </a:spcAft>
              <a:buNone/>
            </a:pPr>
            <a:r>
              <a:rPr lang="en" b="1" dirty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SIS: </a:t>
            </a:r>
            <a:r>
              <a:rPr lang="en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Started; will be completed in 2019</a:t>
            </a:r>
            <a:endParaRPr lang="en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>
              <a:lnSpc>
                <a:spcPct val="100000"/>
              </a:lnSpc>
              <a:spcBef>
                <a:spcPts val="1867"/>
              </a:spcBef>
              <a:spcAft>
                <a:spcPts val="667"/>
              </a:spcAft>
              <a:buNone/>
            </a:pPr>
            <a:r>
              <a:rPr lang="en" dirty="0" smtClean="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⇒ Started with Resource Mobilization for implementation of National REDD+ Strategy</a:t>
            </a:r>
            <a:endParaRPr lang="en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129" name="Shape 1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3339" y="2137893"/>
            <a:ext cx="4568362" cy="3854573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Shape 130"/>
          <p:cNvSpPr/>
          <p:nvPr/>
        </p:nvSpPr>
        <p:spPr>
          <a:xfrm>
            <a:off x="2613133" y="2154897"/>
            <a:ext cx="1956800" cy="4227200"/>
          </a:xfrm>
          <a:prstGeom prst="ellipse">
            <a:avLst/>
          </a:prstGeom>
          <a:noFill/>
          <a:ln w="9525" cap="flat" cmpd="sng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pic>
        <p:nvPicPr>
          <p:cNvPr id="131" name="Shape 1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26389" y="5569297"/>
            <a:ext cx="850900" cy="812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339" y="249555"/>
            <a:ext cx="1584887" cy="68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89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8198" y="1"/>
            <a:ext cx="8837482" cy="173736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/>
              <a:t>REDD+ PROGRAM: </a:t>
            </a:r>
            <a:br>
              <a:rPr lang="en-US" sz="4400" b="1" dirty="0" smtClean="0"/>
            </a:br>
            <a:r>
              <a:rPr lang="en-US" sz="4400" b="1" dirty="0" smtClean="0"/>
              <a:t>MULTI-YEAR </a:t>
            </a:r>
            <a:r>
              <a:rPr lang="en-US" sz="4400" b="1" dirty="0" smtClean="0"/>
              <a:t>WORK PLAN 2019 – 2020: </a:t>
            </a:r>
            <a:br>
              <a:rPr lang="en-US" sz="4400" b="1" dirty="0" smtClean="0"/>
            </a:br>
            <a:r>
              <a:rPr lang="en-US" sz="4400" b="1" dirty="0" smtClean="0"/>
              <a:t>Main activities</a:t>
            </a:r>
            <a:endParaRPr lang="en-US" sz="4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46975" y="1867437"/>
            <a:ext cx="11217497" cy="4005329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Designing a </a:t>
            </a:r>
            <a:r>
              <a:rPr lang="en-US" sz="2400" dirty="0" smtClean="0"/>
              <a:t>Benefit Sharing Mechanism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Developing a National REDD+ Registry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Developing a National Safeguards Information System (SIS)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Establishment of a REDD+ Grievance Redress Mechanism (GRM)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Strengthening of the National Forest Monitoring System (NFMS)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Development of the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FREL/ FRL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FF0000"/>
                </a:solidFill>
              </a:rPr>
              <a:t>Designing and implementing ground-truth projects on sustainable economic development opportunities for national rights holders and stakeholders</a:t>
            </a:r>
          </a:p>
          <a:p>
            <a:pPr marL="0" indent="0">
              <a:buNone/>
            </a:pP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56" y="143647"/>
            <a:ext cx="1584887" cy="68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58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391" y="277576"/>
            <a:ext cx="11799652" cy="1325563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Act. 2b2: </a:t>
            </a:r>
            <a:r>
              <a:rPr lang="en-US" sz="3100" b="1" dirty="0">
                <a:solidFill>
                  <a:srgbClr val="000000"/>
                </a:solidFill>
              </a:rPr>
              <a:t>Designing and implementing ground-truth projects on sustainable economic development opportunities for national rights holders and stakeholders</a:t>
            </a:r>
            <a:br>
              <a:rPr lang="en-US" sz="3100" b="1" dirty="0">
                <a:solidFill>
                  <a:srgbClr val="000000"/>
                </a:solidFill>
              </a:rPr>
            </a:br>
            <a:endParaRPr lang="en-US" sz="3100" b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577" y="2098000"/>
            <a:ext cx="11346288" cy="3723251"/>
          </a:xfrm>
        </p:spPr>
        <p:txBody>
          <a:bodyPr>
            <a:normAutofit/>
          </a:bodyPr>
          <a:lstStyle/>
          <a:p>
            <a:pPr lvl="0"/>
            <a:r>
              <a:rPr lang="en-US" b="1" dirty="0" smtClean="0"/>
              <a:t>OBJECTIVES:</a:t>
            </a:r>
          </a:p>
          <a:p>
            <a:pPr lvl="0" algn="just"/>
            <a:r>
              <a:rPr lang="en-US" dirty="0" smtClean="0">
                <a:solidFill>
                  <a:srgbClr val="FF0000"/>
                </a:solidFill>
              </a:rPr>
              <a:t>Strengthening  </a:t>
            </a:r>
            <a:r>
              <a:rPr lang="en-US" dirty="0">
                <a:solidFill>
                  <a:srgbClr val="FF0000"/>
                </a:solidFill>
              </a:rPr>
              <a:t>and fine-tuning the Policies and Measures (PAMs) of the National REDD+ Strategy </a:t>
            </a:r>
            <a:r>
              <a:rPr lang="en-US" dirty="0" smtClean="0"/>
              <a:t>in </a:t>
            </a:r>
            <a:r>
              <a:rPr lang="en-US" dirty="0"/>
              <a:t>order to make potential results of REDD+ more tangible and </a:t>
            </a:r>
            <a:r>
              <a:rPr lang="en-US" dirty="0" smtClean="0"/>
              <a:t>show </a:t>
            </a:r>
            <a:r>
              <a:rPr lang="en-US" dirty="0"/>
              <a:t>more concretely what REDD+ can mean to ITP communities, the private sector and other rights holders and </a:t>
            </a:r>
            <a:r>
              <a:rPr lang="en-US" dirty="0" smtClean="0"/>
              <a:t>stakeholders</a:t>
            </a:r>
            <a:endParaRPr lang="nl-NL" dirty="0"/>
          </a:p>
          <a:p>
            <a:pPr lvl="0" algn="just"/>
            <a:r>
              <a:rPr lang="en-US" dirty="0">
                <a:solidFill>
                  <a:srgbClr val="FF0000"/>
                </a:solidFill>
              </a:rPr>
              <a:t>Capacity building of and preparing (potential) partners in implementing activities on the ground</a:t>
            </a:r>
            <a:r>
              <a:rPr lang="en-US" dirty="0"/>
              <a:t>, which will be crucial in the REDD+ implementation </a:t>
            </a:r>
            <a:r>
              <a:rPr lang="en-US" dirty="0" smtClean="0"/>
              <a:t>phase</a:t>
            </a:r>
            <a:endParaRPr lang="nl-NL" dirty="0"/>
          </a:p>
          <a:p>
            <a:pPr lvl="0" algn="just"/>
            <a:r>
              <a:rPr lang="en-US" dirty="0"/>
              <a:t>Broadening the institutionalization of REDD+ as a long-term process/program in support of sustainable development in </a:t>
            </a:r>
            <a:r>
              <a:rPr lang="en-US" dirty="0" smtClean="0"/>
              <a:t>Suriname</a:t>
            </a:r>
            <a:endParaRPr lang="nl-NL" dirty="0"/>
          </a:p>
          <a:p>
            <a:pPr lvl="0" algn="just"/>
            <a:r>
              <a:rPr lang="en-US" dirty="0"/>
              <a:t>Creating and showcasing synergies and more national and local level buy-in for REDD+ by creating linkages between the REDD+ Program and other ongoing projects and </a:t>
            </a:r>
            <a:r>
              <a:rPr lang="en-US" dirty="0" smtClean="0"/>
              <a:t>programs</a:t>
            </a:r>
            <a:endParaRPr lang="nl-NL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53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-4480885" y="202862"/>
            <a:ext cx="8961771" cy="1450757"/>
          </a:xfrm>
        </p:spPr>
        <p:txBody>
          <a:bodyPr/>
          <a:lstStyle/>
          <a:p>
            <a:r>
              <a:rPr lang="en-US" dirty="0" smtClean="0"/>
              <a:t>ACTIVITIES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9966056"/>
              </p:ext>
            </p:extLst>
          </p:nvPr>
        </p:nvGraphicFramePr>
        <p:xfrm>
          <a:off x="725378" y="-1"/>
          <a:ext cx="11466621" cy="61191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98904">
                  <a:extLst>
                    <a:ext uri="{9D8B030D-6E8A-4147-A177-3AD203B41FA5}">
                      <a16:colId xmlns:a16="http://schemas.microsoft.com/office/drawing/2014/main" xmlns="" val="3134790435"/>
                    </a:ext>
                  </a:extLst>
                </a:gridCol>
                <a:gridCol w="6267717">
                  <a:extLst>
                    <a:ext uri="{9D8B030D-6E8A-4147-A177-3AD203B41FA5}">
                      <a16:colId xmlns:a16="http://schemas.microsoft.com/office/drawing/2014/main" xmlns="" val="1978831823"/>
                    </a:ext>
                  </a:extLst>
                </a:gridCol>
              </a:tblGrid>
              <a:tr h="4772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Activity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00" marR="4770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Details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00" marR="47700" marT="0" marB="0"/>
                </a:tc>
                <a:extLst>
                  <a:ext uri="{0D108BD9-81ED-4DB2-BD59-A6C34878D82A}">
                    <a16:rowId xmlns:a16="http://schemas.microsoft.com/office/drawing/2014/main" xmlns="" val="3184732895"/>
                  </a:ext>
                </a:extLst>
              </a:tr>
              <a:tr h="15704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 smtClean="0"/>
                        <a:t>Community Forest </a:t>
                      </a:r>
                      <a:r>
                        <a:rPr lang="en-US" sz="1600" b="1" dirty="0" smtClean="0"/>
                        <a:t>Management </a:t>
                      </a:r>
                      <a:r>
                        <a:rPr lang="en-US" sz="1600" b="1" dirty="0" smtClean="0"/>
                        <a:t>(</a:t>
                      </a:r>
                      <a:r>
                        <a:rPr lang="en-US" sz="1600" b="1" dirty="0" err="1" smtClean="0"/>
                        <a:t>beheer</a:t>
                      </a:r>
                      <a:r>
                        <a:rPr lang="en-US" sz="1600" b="1" dirty="0" smtClean="0"/>
                        <a:t> van </a:t>
                      </a:r>
                      <a:r>
                        <a:rPr lang="en-US" sz="1600" b="1" dirty="0" err="1" smtClean="0"/>
                        <a:t>gemeenschapsbos</a:t>
                      </a:r>
                      <a:r>
                        <a:rPr lang="en-US" sz="1600" b="1" dirty="0" smtClean="0"/>
                        <a:t>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00" marR="4770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800" dirty="0" smtClean="0"/>
                        <a:t>Sustainable forest management in community forests.</a:t>
                      </a:r>
                    </a:p>
                    <a:p>
                      <a:pPr lvl="0"/>
                      <a:endParaRPr lang="en-US" sz="1800" dirty="0" smtClean="0"/>
                    </a:p>
                    <a:p>
                      <a:pPr lvl="0"/>
                      <a:r>
                        <a:rPr lang="en-US" sz="1800" dirty="0" smtClean="0"/>
                        <a:t>Capacity </a:t>
                      </a:r>
                      <a:r>
                        <a:rPr lang="en-US" sz="1800" dirty="0" smtClean="0"/>
                        <a:t>building/ training.</a:t>
                      </a:r>
                      <a:endParaRPr lang="en-US" sz="1800" dirty="0" smtClean="0"/>
                    </a:p>
                    <a:p>
                      <a:pPr lvl="0"/>
                      <a:endParaRPr lang="nl-NL" sz="1800" dirty="0" smtClean="0"/>
                    </a:p>
                    <a:p>
                      <a:pPr lvl="0"/>
                      <a:r>
                        <a:rPr lang="en-US" sz="1800" dirty="0" smtClean="0"/>
                        <a:t>Sustainable harvesting and processing of </a:t>
                      </a:r>
                      <a:r>
                        <a:rPr lang="en-US" sz="1800" dirty="0" smtClean="0"/>
                        <a:t>wood.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00" marR="47700" marT="0" marB="0"/>
                </a:tc>
                <a:extLst>
                  <a:ext uri="{0D108BD9-81ED-4DB2-BD59-A6C34878D82A}">
                    <a16:rowId xmlns:a16="http://schemas.microsoft.com/office/drawing/2014/main" xmlns="" val="1246889773"/>
                  </a:ext>
                </a:extLst>
              </a:tr>
              <a:tr h="398915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 smtClean="0"/>
                        <a:t>Promotion </a:t>
                      </a:r>
                      <a:r>
                        <a:rPr lang="en-US" sz="1600" b="1" dirty="0" smtClean="0"/>
                        <a:t>of nature- and ecotourism, agro-forestry, medicinal plants, Non Timber Forest Products (NTFPs), and other sectors with a view to providing alternative livelihoods to forest dependent communities and aid in the diversification of the economy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00" marR="4770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800" dirty="0" smtClean="0"/>
                        <a:t>Sustainable harvesting and processing of NTFPs. </a:t>
                      </a:r>
                    </a:p>
                    <a:p>
                      <a:pPr lvl="0"/>
                      <a:endParaRPr lang="en-US" sz="1800" dirty="0" smtClean="0"/>
                    </a:p>
                    <a:p>
                      <a:pPr lvl="0"/>
                      <a:r>
                        <a:rPr lang="en-US" sz="1800" dirty="0" smtClean="0"/>
                        <a:t>Capacity </a:t>
                      </a:r>
                      <a:r>
                        <a:rPr lang="en-US" sz="1800" dirty="0" smtClean="0"/>
                        <a:t>building </a:t>
                      </a:r>
                      <a:r>
                        <a:rPr lang="en-US" sz="1800" dirty="0" smtClean="0"/>
                        <a:t>of communities and </a:t>
                      </a:r>
                      <a:r>
                        <a:rPr lang="en-US" sz="1800" dirty="0" smtClean="0"/>
                        <a:t>setting up </a:t>
                      </a:r>
                      <a:r>
                        <a:rPr lang="en-US" sz="1800" dirty="0" smtClean="0"/>
                        <a:t>infrastructure (e.g. processing facilities).</a:t>
                      </a:r>
                      <a:r>
                        <a:rPr lang="en-US" sz="1800" b="1" dirty="0" smtClean="0"/>
                        <a:t> </a:t>
                      </a:r>
                      <a:endParaRPr lang="en-US" sz="1800" b="1" dirty="0" smtClean="0"/>
                    </a:p>
                    <a:p>
                      <a:pPr lvl="0"/>
                      <a:endParaRPr lang="en-US" sz="1800" dirty="0" smtClean="0"/>
                    </a:p>
                    <a:p>
                      <a:pPr lvl="0"/>
                      <a:r>
                        <a:rPr lang="en-US" sz="1800" dirty="0" smtClean="0"/>
                        <a:t>Create market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access.</a:t>
                      </a:r>
                    </a:p>
                    <a:p>
                      <a:pPr lvl="0"/>
                      <a:endParaRPr lang="nl-NL" sz="1800" dirty="0" smtClean="0"/>
                    </a:p>
                    <a:p>
                      <a:pPr lvl="0"/>
                      <a:r>
                        <a:rPr lang="en-US" sz="1800" dirty="0" smtClean="0"/>
                        <a:t>Create </a:t>
                      </a:r>
                      <a:r>
                        <a:rPr lang="en-US" sz="1800" dirty="0" smtClean="0"/>
                        <a:t>market demand and ensure support in marketing and small business </a:t>
                      </a:r>
                      <a:r>
                        <a:rPr lang="en-US" sz="1800" dirty="0" smtClean="0"/>
                        <a:t>development.</a:t>
                      </a:r>
                      <a:endParaRPr lang="en-US" sz="1800" dirty="0" smtClean="0"/>
                    </a:p>
                    <a:p>
                      <a:pPr lvl="0"/>
                      <a:endParaRPr lang="en-US" sz="1800" dirty="0" smtClean="0"/>
                    </a:p>
                    <a:p>
                      <a:pPr lvl="0"/>
                      <a:r>
                        <a:rPr lang="en-US" sz="1800" dirty="0" smtClean="0"/>
                        <a:t>Promoting </a:t>
                      </a:r>
                      <a:r>
                        <a:rPr lang="en-US" sz="1800" dirty="0" smtClean="0"/>
                        <a:t>more efficient soil conserving agricultural and agroforestry techniques. </a:t>
                      </a:r>
                      <a:endParaRPr lang="en-US" sz="1800" dirty="0" smtClean="0"/>
                    </a:p>
                    <a:p>
                      <a:pPr lvl="0"/>
                      <a:endParaRPr lang="en-US" sz="1800" dirty="0" smtClean="0"/>
                    </a:p>
                    <a:p>
                      <a:pPr lvl="0"/>
                      <a:r>
                        <a:rPr lang="en-US" sz="1800" dirty="0" smtClean="0"/>
                        <a:t>Capacity </a:t>
                      </a:r>
                      <a:r>
                        <a:rPr lang="en-US" sz="1800" dirty="0" smtClean="0"/>
                        <a:t>building to promote agroforestry </a:t>
                      </a:r>
                      <a:r>
                        <a:rPr lang="en-US" sz="1800" dirty="0" smtClean="0"/>
                        <a:t>practices. </a:t>
                      </a:r>
                      <a:endParaRPr lang="nl-NL" sz="1800" dirty="0" smtClean="0"/>
                    </a:p>
                    <a:p>
                      <a:pPr marL="0" marR="0" lvl="0" indent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mbria" panose="02040503050406030204" pitchFamily="18" charset="0"/>
                        <a:buNone/>
                      </a:pP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00" marR="47700" marT="0" marB="0"/>
                </a:tc>
                <a:extLst>
                  <a:ext uri="{0D108BD9-81ED-4DB2-BD59-A6C34878D82A}">
                    <a16:rowId xmlns:a16="http://schemas.microsoft.com/office/drawing/2014/main" xmlns="" val="3585895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874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-5685061" y="1407038"/>
            <a:ext cx="11370123" cy="1450757"/>
          </a:xfrm>
        </p:spPr>
        <p:txBody>
          <a:bodyPr/>
          <a:lstStyle/>
          <a:p>
            <a:pPr algn="ctr"/>
            <a:r>
              <a:rPr lang="en-US" dirty="0" smtClean="0"/>
              <a:t>ACTIVITIES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3003214"/>
              </p:ext>
            </p:extLst>
          </p:nvPr>
        </p:nvGraphicFramePr>
        <p:xfrm>
          <a:off x="725378" y="-1"/>
          <a:ext cx="11466621" cy="61846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14814">
                  <a:extLst>
                    <a:ext uri="{9D8B030D-6E8A-4147-A177-3AD203B41FA5}">
                      <a16:colId xmlns:a16="http://schemas.microsoft.com/office/drawing/2014/main" xmlns="" val="3134790435"/>
                    </a:ext>
                  </a:extLst>
                </a:gridCol>
                <a:gridCol w="6151807">
                  <a:extLst>
                    <a:ext uri="{9D8B030D-6E8A-4147-A177-3AD203B41FA5}">
                      <a16:colId xmlns:a16="http://schemas.microsoft.com/office/drawing/2014/main" xmlns="" val="1978831823"/>
                    </a:ext>
                  </a:extLst>
                </a:gridCol>
              </a:tblGrid>
              <a:tr h="60185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Activity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00" marR="4770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Details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00" marR="47700" marT="0" marB="0"/>
                </a:tc>
                <a:extLst>
                  <a:ext uri="{0D108BD9-81ED-4DB2-BD59-A6C34878D82A}">
                    <a16:rowId xmlns:a16="http://schemas.microsoft.com/office/drawing/2014/main" xmlns="" val="3184732895"/>
                  </a:ext>
                </a:extLst>
              </a:tr>
              <a:tr h="174210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 smtClean="0"/>
                        <a:t>Promotion of activities related to innovative and alternative economic development in sectors such as forestry and agriculture, with a view to achieving a national sustainable socio-economic development.</a:t>
                      </a:r>
                      <a:r>
                        <a:rPr lang="nl-NL" sz="1600" dirty="0" smtClean="0"/>
                        <a:t/>
                      </a:r>
                      <a:br>
                        <a:rPr lang="nl-NL" sz="1600" dirty="0" smtClean="0"/>
                      </a:b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00" marR="4770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Supporting </a:t>
                      </a:r>
                      <a:r>
                        <a:rPr lang="en-US" sz="1800" dirty="0" smtClean="0"/>
                        <a:t>sustainable </a:t>
                      </a:r>
                      <a:r>
                        <a:rPr lang="en-US" sz="1800" dirty="0" smtClean="0"/>
                        <a:t>practices in </a:t>
                      </a:r>
                      <a:r>
                        <a:rPr lang="en-US" sz="1800" dirty="0" smtClean="0"/>
                        <a:t>land </a:t>
                      </a:r>
                      <a:r>
                        <a:rPr lang="en-US" sz="1800" dirty="0" smtClean="0"/>
                        <a:t>use sectors, such as forestry and </a:t>
                      </a:r>
                      <a:r>
                        <a:rPr lang="en-US" sz="1800" dirty="0" smtClean="0"/>
                        <a:t>agriculture, which has </a:t>
                      </a:r>
                      <a:r>
                        <a:rPr lang="en-US" sz="1800" dirty="0" smtClean="0"/>
                        <a:t>the potential to diversify the national </a:t>
                      </a:r>
                      <a:r>
                        <a:rPr lang="en-US" sz="1800" dirty="0" smtClean="0"/>
                        <a:t>economy.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00" marR="47700" marT="0" marB="0"/>
                </a:tc>
                <a:extLst>
                  <a:ext uri="{0D108BD9-81ED-4DB2-BD59-A6C34878D82A}">
                    <a16:rowId xmlns:a16="http://schemas.microsoft.com/office/drawing/2014/main" xmlns="" val="1588937813"/>
                  </a:ext>
                </a:extLst>
              </a:tr>
              <a:tr h="134923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 smtClean="0"/>
                        <a:t>Building capacity of or providing training programs to rights holders and stakeholders, including, among others, the Private sector, Government and Semi-Government institutions, ITPs.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00" marR="47700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Alternative </a:t>
                      </a:r>
                      <a:r>
                        <a:rPr lang="en-US" sz="1800" dirty="0" smtClean="0"/>
                        <a:t>livelihoods; sustainable forest management; forest governance; forest monitoring, control and protection; entrepreneurship and business planning; etc.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00" marR="47700" marT="0" marB="0"/>
                </a:tc>
                <a:extLst>
                  <a:ext uri="{0D108BD9-81ED-4DB2-BD59-A6C34878D82A}">
                    <a16:rowId xmlns:a16="http://schemas.microsoft.com/office/drawing/2014/main" xmlns="" val="2994156367"/>
                  </a:ext>
                </a:extLst>
              </a:tr>
              <a:tr h="234858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 smtClean="0"/>
                        <a:t>Promotion of (applied) scientific research and education on forest management, including, among others, capacity building and strengthening of research and education institutions.</a:t>
                      </a:r>
                      <a:r>
                        <a:rPr lang="nl-NL" sz="1600" dirty="0" smtClean="0"/>
                        <a:t/>
                      </a:r>
                      <a:br>
                        <a:rPr lang="nl-NL" sz="1600" dirty="0" smtClean="0"/>
                      </a:b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00" marR="4770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800" dirty="0" smtClean="0"/>
                        <a:t>Promotion of scientific research to improve forest use.</a:t>
                      </a:r>
                    </a:p>
                    <a:p>
                      <a:pPr lvl="0"/>
                      <a:endParaRPr lang="en-US" sz="1800" dirty="0" smtClean="0"/>
                    </a:p>
                    <a:p>
                      <a:pPr lvl="0"/>
                      <a:r>
                        <a:rPr lang="en-US" sz="1800" dirty="0" smtClean="0"/>
                        <a:t>Strengthening </a:t>
                      </a:r>
                      <a:r>
                        <a:rPr lang="en-US" sz="1800" dirty="0" smtClean="0"/>
                        <a:t>or establishing academic programs relevant for supporting the REDD+ implementation.</a:t>
                      </a:r>
                    </a:p>
                    <a:p>
                      <a:pPr lvl="0"/>
                      <a:endParaRPr lang="nl-NL" sz="1800" dirty="0" smtClean="0"/>
                    </a:p>
                    <a:p>
                      <a:pPr lvl="0"/>
                      <a:r>
                        <a:rPr lang="en-US" sz="1800" dirty="0" smtClean="0"/>
                        <a:t>Stimulating </a:t>
                      </a:r>
                      <a:r>
                        <a:rPr lang="en-US" sz="1800" dirty="0" smtClean="0"/>
                        <a:t>interest and awareness of the </a:t>
                      </a:r>
                      <a:r>
                        <a:rPr lang="en-US" sz="1800" dirty="0" smtClean="0"/>
                        <a:t>forest sector</a:t>
                      </a:r>
                      <a:r>
                        <a:rPr lang="en-US" sz="1800" dirty="0" smtClean="0"/>
                        <a:t>, adapting the curricula at different levels of the educational system, and training of officers and operators.</a:t>
                      </a:r>
                      <a:endParaRPr lang="nl-NL" sz="1800" dirty="0" smtClean="0"/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700" marR="47700" marT="0" marB="0"/>
                </a:tc>
                <a:extLst>
                  <a:ext uri="{0D108BD9-81ED-4DB2-BD59-A6C34878D82A}">
                    <a16:rowId xmlns:a16="http://schemas.microsoft.com/office/drawing/2014/main" xmlns="" val="1311074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485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3481</TotalTime>
  <Words>818</Words>
  <Application>Microsoft Office PowerPoint</Application>
  <PresentationFormat>Widescreen</PresentationFormat>
  <Paragraphs>104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Calibri Light</vt:lpstr>
      <vt:lpstr>Cambria</vt:lpstr>
      <vt:lpstr>Times New Roman</vt:lpstr>
      <vt:lpstr>Wingdings</vt:lpstr>
      <vt:lpstr>Retrospect</vt:lpstr>
      <vt:lpstr>INFOSESSION  CfP REDD+ GROUND-TRUTH PROJECTS</vt:lpstr>
      <vt:lpstr>REDD+</vt:lpstr>
      <vt:lpstr> Suriname REDD+ Model</vt:lpstr>
      <vt:lpstr>REDD+ Phases</vt:lpstr>
      <vt:lpstr>Status Suriname: REDD+ Readiness </vt:lpstr>
      <vt:lpstr>REDD+ PROGRAM:  MULTI-YEAR WORK PLAN 2019 – 2020:  Main activities</vt:lpstr>
      <vt:lpstr>Act. 2b2: Designing and implementing ground-truth projects on sustainable economic development opportunities for national rights holders and stakeholders </vt:lpstr>
      <vt:lpstr>ACTIVITIES</vt:lpstr>
      <vt:lpstr>ACTIVITIES</vt:lpstr>
      <vt:lpstr>Eligible Applicants/ Target group(s)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REDD+ Engagement</dc:title>
  <dc:creator>smitgwen@nova.edu</dc:creator>
  <cp:lastModifiedBy>Project Coordinator</cp:lastModifiedBy>
  <cp:revision>196</cp:revision>
  <dcterms:created xsi:type="dcterms:W3CDTF">2016-10-05T18:26:44Z</dcterms:created>
  <dcterms:modified xsi:type="dcterms:W3CDTF">2019-07-04T17:04:58Z</dcterms:modified>
</cp:coreProperties>
</file>